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c37fe420-dc18-eea9-72d0-dd5eee01637c}">
          <p14:sldIdLst>
            <p14:sldId id="256"/>
            <p14:sldId id="257"/>
          </p14:sldIdLst>
        </p14:section>
        <p14:section name="Desarrollo" id="{7770e967-1818-ca77-9443-942e57535722}">
          <p14:sldIdLst>
            <p14:sldId id="258"/>
            <p14:sldId id="259"/>
            <p14:sldId id="260"/>
            <p14:sldId id="261"/>
            <p14:sldId id="262"/>
          </p14:sldIdLst>
        </p14:section>
        <p14:section name="Cierre" id="{8f6f3257-f327-b018-dc72-d3f06dbd603f}">
          <p14:sldIdLst>
            <p14:sldId id="263"/>
            <p14:sldId id="264"/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7F7F7F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7F7F7F"/>
                </a:solidFill>
                <a:latin typeface="+mn-lt"/>
              </a:rPr>
              <a:t>Gráfico de ejemplo (clic derecho &gt; Editar datos)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563F8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62626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Categoría A</c:v>
                  </c:pt>
                  <c:pt idx="1">
                    <c:v>Categoría B</c:v>
                  </c:pt>
                  <c:pt idx="2">
                    <c:v>Categoría C</c:v>
                  </c:pt>
                  <c:pt idx="3">
                    <c:v>Categoría D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65</c:v>
                </c:pt>
                <c:pt idx="2">
                  <c:v>38</c:v>
                </c:pt>
                <c:pt idx="3">
                  <c:v>54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62626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6262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5E5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7F7F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 (30 segundos). Obligatorio según las bases: título de la investigación, logo de la Universidad de Los Lagos (ya incluido) y nombres de las y los autores ordenados alfabéticamente por primer apellido. Ejemplo: López, J., Díaz, N. &amp; Garnica, 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PALABRAS CLAVE (20 segundos). Entre 3 y 5 palabras clave, las mismas que irán en el documento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INTRODUCCIÓN (1 a 1,5 minutos). Plantee el problema, lo que ya se conoce, la brecha y cierre con su pregunta u objetivo.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MARCO TEÓRICO (1 a 1,5 minutos). Presente 2 o 3 ideas clave, no una revisión completa. Una idea por recuadro.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METODOLOGÍA Y LIMITACIONES (1 a 1,5 minutos). Las bases piden incluir las limitaciones del estudio. Si su trabajo es una revisión sistemática o teórica, reemplace los pasos por: pregunta, bases de datos, criterios de inclusión y análisis.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RESULTADOS (1,5 a 2 minutos). Un gráfico o tabla simple y una cifra o idea fuerza. Si son resultados cualitativos, reemplace el gráfico por 2 o 3 citas o categorías. El gráfico es de ejemplo: reemplace los datos o bórrelo.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DISCUSIÓN (1 minuto). Resultados y discusión suman unos 3 minutos del total de 10. Conecte sus hallazgos con la literatura del marco teórico.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CONCLUSIONES (1 a 1,5 minutos). Máximo 3 mensajes. Responda directamente la pregunta u objetivo de la introducción.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REFERENCIAS (sin tiempo asignado). Máximo 5 referencias bibliográficas relevantes, en el formato que usted prefiera (APA 7.ª edición, por ejemplo). Puede dejar esta diapositiva en pantalla durante las preguntas.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FINANCIAMIENTO (opcional). Si su trabajo no tuvo financiamiento, elimine esta diapositiva.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(30 segundos y preguntas). Cada ronda incluye cuatro presentaciones de 10 minutos y 15 minutos finales de conclusiones del moderador o moderadora.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Elimine esta diapositiva antes de enviar su presentación.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image" Target="../media/image-1002-2.png"/><Relationship Id="rId4" Type="http://schemas.openxmlformats.org/officeDocument/2006/relationships/image" Target="../media/image-1002-4.png"/><Relationship Id="rId5" Type="http://schemas.openxmlformats.org/officeDocument/2006/relationships/image" Target="../media/image-1002-5.png"/><Relationship Id="rId6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image" Target="../media/image-1003-3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image" Target="../media/image-1004-3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lob_la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0" y="1463040"/>
            <a:ext cx="5669280" cy="4754880"/>
          </a:xfrm>
          <a:prstGeom prst="rect">
            <a:avLst/>
          </a:prstGeom>
        </p:spPr>
      </p:pic>
      <p:pic>
        <p:nvPicPr>
          <p:cNvPr id="3" name="Image 1" descr="blob_be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0" y="4572000"/>
            <a:ext cx="4754880" cy="2926080"/>
          </a:xfrm>
          <a:prstGeom prst="rect">
            <a:avLst/>
          </a:prstGeom>
        </p:spPr>
      </p:pic>
      <p:pic>
        <p:nvPicPr>
          <p:cNvPr id="4" name="Image 2" descr="blob_be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5920" y="4846320"/>
            <a:ext cx="4754880" cy="3291840"/>
          </a:xfrm>
          <a:prstGeom prst="rect">
            <a:avLst/>
          </a:prstGeom>
        </p:spPr>
      </p:pic>
      <p:pic>
        <p:nvPicPr>
          <p:cNvPr id="5" name="Image 3" descr="bi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1417320"/>
            <a:ext cx="3017520" cy="5230368"/>
          </a:xfrm>
          <a:prstGeom prst="rect">
            <a:avLst/>
          </a:prstGeom>
        </p:spPr>
      </p:pic>
      <p:pic>
        <p:nvPicPr>
          <p:cNvPr id="6" name="Image 4" descr="logo_to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0" y="411480"/>
            <a:ext cx="4343400" cy="86868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822960" y="6263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63F81"/>
                </a:solidFill>
              </a:rPr>
              <a:t>29 de octubre de 2026 · Aula Magna, Campus Osorno</a:t>
            </a:r>
            <a:endParaRPr lang="en-US" sz="1400" dirty="0"/>
          </a:p>
        </p:txBody>
      </p:sp>
      <p:sp>
        <p:nvSpPr>
          <p:cNvPr id="8" name="Text 1"/>
          <p:cNvSpPr/>
          <p:nvPr/>
        </p:nvSpPr>
        <p:spPr>
          <a:xfrm>
            <a:off x="822960" y="4572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63F81"/>
                </a:solidFill>
              </a:rPr>
              <a:t>III Congreso de Estudiantes · Academia CTCI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822960" y="82296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7F7F7F"/>
                </a:solidFill>
              </a:rPr>
              <a:t>Investigación que conecta</a:t>
            </a:r>
            <a:endParaRPr lang="en-US" sz="1800" dirty="0"/>
          </a:p>
        </p:txBody>
      </p:sp>
      <p:sp>
        <p:nvSpPr>
          <p:cNvPr id="10" name="Text 3"/>
          <p:cNvSpPr/>
          <p:nvPr>
            <p:ph idx="108" type="title" hasCustomPrompt="1"/>
          </p:nvPr>
        </p:nvSpPr>
        <p:spPr>
          <a:xfrm>
            <a:off x="822960" y="1600200"/>
            <a:ext cx="6858000" cy="2651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563F8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11" name="Text 3"/>
          <p:cNvSpPr/>
          <p:nvPr>
            <p:ph idx="109" type="body" hasCustomPrompt="1"/>
          </p:nvPr>
        </p:nvSpPr>
        <p:spPr>
          <a:xfrm>
            <a:off x="822960" y="4389120"/>
            <a:ext cx="68580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262626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  <p:sp>
        <p:nvSpPr>
          <p:cNvPr id="12" name="Text 3"/>
          <p:cNvSpPr/>
          <p:nvPr>
            <p:ph idx="110" type="body" hasCustomPrompt="1"/>
          </p:nvPr>
        </p:nvSpPr>
        <p:spPr>
          <a:xfrm>
            <a:off x="822960" y="5212080"/>
            <a:ext cx="685800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7F7F7F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lob_la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0" y="-1737360"/>
            <a:ext cx="4389120" cy="3657600"/>
          </a:xfrm>
          <a:prstGeom prst="rect">
            <a:avLst/>
          </a:prstGeom>
        </p:spPr>
      </p:pic>
      <p:pic>
        <p:nvPicPr>
          <p:cNvPr id="3" name="Image 1" descr="blob_be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3040" y="5806440"/>
            <a:ext cx="3474720" cy="2011680"/>
          </a:xfrm>
          <a:prstGeom prst="rect">
            <a:avLst/>
          </a:prstGeom>
        </p:spPr>
      </p:pic>
      <p:pic>
        <p:nvPicPr>
          <p:cNvPr id="4" name="Image 2" descr="logo_to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6291072"/>
            <a:ext cx="3108960" cy="621792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563F8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563F8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lob_pur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0" y="1280160"/>
            <a:ext cx="5669280" cy="4754880"/>
          </a:xfrm>
          <a:prstGeom prst="rect">
            <a:avLst/>
          </a:prstGeom>
        </p:spPr>
      </p:pic>
      <p:pic>
        <p:nvPicPr>
          <p:cNvPr id="3" name="Image 1" descr="blob_pur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5920" y="4846320"/>
            <a:ext cx="4754880" cy="3291840"/>
          </a:xfrm>
          <a:prstGeom prst="rect">
            <a:avLst/>
          </a:prstGeom>
        </p:spPr>
      </p:pic>
      <p:pic>
        <p:nvPicPr>
          <p:cNvPr id="4" name="Image 2" descr="bi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1417320"/>
            <a:ext cx="3017520" cy="5230368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title" hasCustomPrompt="1"/>
          </p:nvPr>
        </p:nvSpPr>
        <p:spPr>
          <a:xfrm>
            <a:off x="822960" y="1828800"/>
            <a:ext cx="67665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8" type="title" hasCustomPrompt="1"/>
          </p:nvPr>
        </p:nvSpPr>
        <p:spPr>
          <a:xfrm>
            <a:off x="822960" y="1600200"/>
            <a:ext cx="68580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563F81"/>
                </a:solidFill>
              </a:rPr>
              <a:t>Título de la investigación (máximo 20 palabras)</a:t>
            </a:r>
            <a:endParaRPr lang="en-US" sz="3600" dirty="0"/>
          </a:p>
        </p:txBody>
      </p:sp>
      <p:sp>
        <p:nvSpPr>
          <p:cNvPr id="3" name="Text 3"/>
          <p:cNvSpPr/>
          <p:nvPr>
            <p:ph idx="109" type="body" hasCustomPrompt="1"/>
          </p:nvPr>
        </p:nvSpPr>
        <p:spPr>
          <a:xfrm>
            <a:off x="822960" y="4389120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262626"/>
                </a:solidFill>
              </a:rPr>
              <a:t>Apellido, N., Apellido, N. &amp; Apellido, N.</a:t>
            </a:r>
            <a:endParaRPr lang="en-US" sz="2000" dirty="0"/>
          </a:p>
        </p:txBody>
      </p:sp>
      <p:sp>
        <p:nvSpPr>
          <p:cNvPr id="4" name="Text 3"/>
          <p:cNvSpPr/>
          <p:nvPr>
            <p:ph idx="110" type="body" hasCustomPrompt="1"/>
          </p:nvPr>
        </p:nvSpPr>
        <p:spPr>
          <a:xfrm>
            <a:off x="822960" y="5212080"/>
            <a:ext cx="6858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7F7F7F"/>
                </a:solidFill>
              </a:rPr>
              <a:t>Carrera · Campus o sede · Universidad de Los Lagos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7F7F7F"/>
                </a:solidFill>
              </a:rPr>
              <a:t>Tutor/a: Nombre Apellido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Palabras clave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Entre 3 y 5 conceptos que describen su investigación</a:t>
            </a:r>
            <a:endParaRPr lang="en-US" sz="1600" dirty="0"/>
          </a:p>
        </p:txBody>
      </p:sp>
      <p:sp>
        <p:nvSpPr>
          <p:cNvPr id="6" name="Chip 1"/>
          <p:cNvSpPr/>
          <p:nvPr/>
        </p:nvSpPr>
        <p:spPr>
          <a:xfrm>
            <a:off x="822960" y="2103120"/>
            <a:ext cx="3383280" cy="1097280"/>
          </a:xfrm>
          <a:prstGeom prst="roundRect">
            <a:avLst>
              <a:gd name="adj" fmla="val 10000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7" name="Palabra clave 1"/>
          <p:cNvSpPr txBox="1"/>
          <p:nvPr/>
        </p:nvSpPr>
        <p:spPr>
          <a:xfrm>
            <a:off x="822960" y="210312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Palabra clave 1</a:t>
            </a:r>
            <a:endParaRPr lang="en-US" sz="2400" dirty="0"/>
          </a:p>
        </p:txBody>
      </p:sp>
      <p:sp>
        <p:nvSpPr>
          <p:cNvPr id="8" name="Chip 2"/>
          <p:cNvSpPr/>
          <p:nvPr/>
        </p:nvSpPr>
        <p:spPr>
          <a:xfrm>
            <a:off x="4526280" y="2103120"/>
            <a:ext cx="3383280" cy="1097280"/>
          </a:xfrm>
          <a:prstGeom prst="roundRect">
            <a:avLst>
              <a:gd name="adj" fmla="val 10000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9" name="Palabra clave 2"/>
          <p:cNvSpPr txBox="1"/>
          <p:nvPr/>
        </p:nvSpPr>
        <p:spPr>
          <a:xfrm>
            <a:off x="4526280" y="210312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Palabra clave 2</a:t>
            </a:r>
            <a:endParaRPr lang="en-US" sz="2400" dirty="0"/>
          </a:p>
        </p:txBody>
      </p:sp>
      <p:sp>
        <p:nvSpPr>
          <p:cNvPr id="10" name="Chip 3"/>
          <p:cNvSpPr/>
          <p:nvPr/>
        </p:nvSpPr>
        <p:spPr>
          <a:xfrm>
            <a:off x="8229600" y="2103120"/>
            <a:ext cx="3383280" cy="1097280"/>
          </a:xfrm>
          <a:prstGeom prst="roundRect">
            <a:avLst>
              <a:gd name="adj" fmla="val 10000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11" name="Palabra clave 3"/>
          <p:cNvSpPr txBox="1"/>
          <p:nvPr/>
        </p:nvSpPr>
        <p:spPr>
          <a:xfrm>
            <a:off x="8229600" y="210312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Palabra clave 3</a:t>
            </a:r>
            <a:endParaRPr lang="en-US" sz="2400" dirty="0"/>
          </a:p>
        </p:txBody>
      </p:sp>
      <p:sp>
        <p:nvSpPr>
          <p:cNvPr id="12" name="Chip 4"/>
          <p:cNvSpPr/>
          <p:nvPr/>
        </p:nvSpPr>
        <p:spPr>
          <a:xfrm>
            <a:off x="2651760" y="3566160"/>
            <a:ext cx="3383280" cy="1097280"/>
          </a:xfrm>
          <a:prstGeom prst="roundRect">
            <a:avLst>
              <a:gd name="adj" fmla="val 10000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13" name="Palabra clave 4"/>
          <p:cNvSpPr txBox="1"/>
          <p:nvPr/>
        </p:nvSpPr>
        <p:spPr>
          <a:xfrm>
            <a:off x="2651760" y="35661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Palabra clave 4</a:t>
            </a:r>
            <a:endParaRPr lang="en-US" sz="2400" dirty="0"/>
          </a:p>
        </p:txBody>
      </p:sp>
      <p:sp>
        <p:nvSpPr>
          <p:cNvPr id="14" name="Chip 5"/>
          <p:cNvSpPr/>
          <p:nvPr/>
        </p:nvSpPr>
        <p:spPr>
          <a:xfrm>
            <a:off x="6355080" y="3566160"/>
            <a:ext cx="3383280" cy="1097280"/>
          </a:xfrm>
          <a:prstGeom prst="roundRect">
            <a:avLst>
              <a:gd name="adj" fmla="val 10000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15" name="Palabra clave 5"/>
          <p:cNvSpPr txBox="1"/>
          <p:nvPr/>
        </p:nvSpPr>
        <p:spPr>
          <a:xfrm>
            <a:off x="6355080" y="35661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Palabra clave 5</a:t>
            </a:r>
            <a:endParaRPr lang="en-US" sz="2400" dirty="0"/>
          </a:p>
        </p:txBody>
      </p:sp>
      <p:sp>
        <p:nvSpPr>
          <p:cNvPr id="16" name="Nota"/>
          <p:cNvSpPr txBox="1"/>
          <p:nvPr/>
        </p:nvSpPr>
        <p:spPr>
          <a:xfrm>
            <a:off x="822960" y="5074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7F7F"/>
                </a:solidFill>
              </a:rPr>
              <a:t>Si usa menos de 5, borre los recuadros que no necesite.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Introducción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¿Cuál es el problema y por qué importa?</a:t>
            </a:r>
            <a:endParaRPr lang="en-US" sz="1600" dirty="0"/>
          </a:p>
        </p:txBody>
      </p:sp>
      <p:sp>
        <p:nvSpPr>
          <p:cNvPr id="6" name="Texto introducción"/>
          <p:cNvSpPr txBox="1"/>
          <p:nvPr/>
        </p:nvSpPr>
        <p:spPr>
          <a:xfrm>
            <a:off x="822960" y="2011680"/>
            <a:ext cx="566928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Contexto del problema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Qué se sabe y qué falta por saber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Relevancia para su carrera, su territorio o la sociedad</a:t>
            </a:r>
            <a:endParaRPr lang="en-US" sz="2200" dirty="0"/>
          </a:p>
        </p:txBody>
      </p:sp>
      <p:sp>
        <p:nvSpPr>
          <p:cNvPr id="7" name="Tarjeta pregunta"/>
          <p:cNvSpPr/>
          <p:nvPr/>
        </p:nvSpPr>
        <p:spPr>
          <a:xfrm>
            <a:off x="6949440" y="2011680"/>
            <a:ext cx="4480560" cy="3291840"/>
          </a:xfrm>
          <a:prstGeom prst="roundRect">
            <a:avLst>
              <a:gd name="adj" fmla="val 3333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o pregunta"/>
          <p:cNvSpPr txBox="1"/>
          <p:nvPr/>
        </p:nvSpPr>
        <p:spPr>
          <a:xfrm>
            <a:off x="7269480" y="2240280"/>
            <a:ext cx="38404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FFFFFF"/>
                </a:solidFill>
              </a:rPr>
              <a:t>Pregunta u objetivo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FFFFFF"/>
                </a:solidFill>
              </a:rPr>
              <a:t>Escriba aquí la pregunta de investigación o el objetivo general en una sola frase.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Marco teórico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Los conceptos y autores que sostienen su trabajo</a:t>
            </a:r>
            <a:endParaRPr lang="en-US" sz="1600" dirty="0"/>
          </a:p>
        </p:txBody>
      </p:sp>
      <p:sp>
        <p:nvSpPr>
          <p:cNvPr id="6" name="Tarjeta concepto 1"/>
          <p:cNvSpPr/>
          <p:nvPr/>
        </p:nvSpPr>
        <p:spPr>
          <a:xfrm>
            <a:off x="822960" y="201168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7" name="Número 1"/>
          <p:cNvSpPr/>
          <p:nvPr/>
        </p:nvSpPr>
        <p:spPr>
          <a:xfrm>
            <a:off x="1097280" y="22860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Número texto 1"/>
          <p:cNvSpPr txBox="1"/>
          <p:nvPr/>
        </p:nvSpPr>
        <p:spPr>
          <a:xfrm>
            <a:off x="109728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Texto concepto 1"/>
          <p:cNvSpPr txBox="1"/>
          <p:nvPr/>
        </p:nvSpPr>
        <p:spPr>
          <a:xfrm>
            <a:off x="1097280" y="3108960"/>
            <a:ext cx="28346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Concepto o teoría 1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Autor/a (año). Idea central en una línea.</a:t>
            </a:r>
            <a:endParaRPr lang="en-US" sz="2000" dirty="0"/>
          </a:p>
        </p:txBody>
      </p:sp>
      <p:sp>
        <p:nvSpPr>
          <p:cNvPr id="10" name="Tarjeta concepto 2"/>
          <p:cNvSpPr/>
          <p:nvPr/>
        </p:nvSpPr>
        <p:spPr>
          <a:xfrm>
            <a:off x="4434840" y="201168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11" name="Número 2"/>
          <p:cNvSpPr/>
          <p:nvPr/>
        </p:nvSpPr>
        <p:spPr>
          <a:xfrm>
            <a:off x="4709160" y="22860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Número texto 2"/>
          <p:cNvSpPr txBox="1"/>
          <p:nvPr/>
        </p:nvSpPr>
        <p:spPr>
          <a:xfrm>
            <a:off x="470916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3" name="Texto concepto 2"/>
          <p:cNvSpPr txBox="1"/>
          <p:nvPr/>
        </p:nvSpPr>
        <p:spPr>
          <a:xfrm>
            <a:off x="4709160" y="3108960"/>
            <a:ext cx="28346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Concepto o teoría 2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Autor/a (año). Idea central en una línea.</a:t>
            </a:r>
            <a:endParaRPr lang="en-US" sz="2000" dirty="0"/>
          </a:p>
        </p:txBody>
      </p:sp>
      <p:sp>
        <p:nvSpPr>
          <p:cNvPr id="14" name="Tarjeta concepto 3"/>
          <p:cNvSpPr/>
          <p:nvPr/>
        </p:nvSpPr>
        <p:spPr>
          <a:xfrm>
            <a:off x="8046720" y="201168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15" name="Número 3"/>
          <p:cNvSpPr/>
          <p:nvPr/>
        </p:nvSpPr>
        <p:spPr>
          <a:xfrm>
            <a:off x="8321040" y="22860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úmero texto 3"/>
          <p:cNvSpPr txBox="1"/>
          <p:nvPr/>
        </p:nvSpPr>
        <p:spPr>
          <a:xfrm>
            <a:off x="8321040" y="2286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o concepto 3"/>
          <p:cNvSpPr txBox="1"/>
          <p:nvPr/>
        </p:nvSpPr>
        <p:spPr>
          <a:xfrm>
            <a:off x="8321040" y="3108960"/>
            <a:ext cx="28346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Concepto o teoría 3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Autor/a (año). Idea central en una línea.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Metodología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Cómo lo hicimos y qué límites tiene</a:t>
            </a:r>
            <a:endParaRPr lang="en-US" sz="1600" dirty="0"/>
          </a:p>
        </p:txBody>
      </p:sp>
      <p:sp>
        <p:nvSpPr>
          <p:cNvPr id="6" name="Paso 1"/>
          <p:cNvSpPr/>
          <p:nvPr/>
        </p:nvSpPr>
        <p:spPr>
          <a:xfrm>
            <a:off x="822960" y="2011680"/>
            <a:ext cx="2651760" cy="91440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Paso texto 1"/>
          <p:cNvSpPr txBox="1"/>
          <p:nvPr/>
        </p:nvSpPr>
        <p:spPr>
          <a:xfrm>
            <a:off x="1234440" y="2011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Diseño</a:t>
            </a:r>
            <a:endParaRPr lang="en-US" sz="1800" dirty="0"/>
          </a:p>
        </p:txBody>
      </p:sp>
      <p:sp>
        <p:nvSpPr>
          <p:cNvPr id="8" name="Paso descripción 1"/>
          <p:cNvSpPr txBox="1"/>
          <p:nvPr/>
        </p:nvSpPr>
        <p:spPr>
          <a:xfrm>
            <a:off x="91440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Enfoque y tipo de estudio</a:t>
            </a:r>
            <a:endParaRPr lang="en-US" sz="1600" dirty="0"/>
          </a:p>
        </p:txBody>
      </p:sp>
      <p:sp>
        <p:nvSpPr>
          <p:cNvPr id="9" name="Paso 2"/>
          <p:cNvSpPr/>
          <p:nvPr/>
        </p:nvSpPr>
        <p:spPr>
          <a:xfrm>
            <a:off x="3520440" y="2011680"/>
            <a:ext cx="2651760" cy="914400"/>
          </a:xfrm>
          <a:prstGeom prst="chevron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Paso texto 2"/>
          <p:cNvSpPr txBox="1"/>
          <p:nvPr/>
        </p:nvSpPr>
        <p:spPr>
          <a:xfrm>
            <a:off x="3931920" y="2011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Participantes</a:t>
            </a:r>
            <a:endParaRPr lang="en-US" sz="1800" dirty="0"/>
          </a:p>
        </p:txBody>
      </p:sp>
      <p:sp>
        <p:nvSpPr>
          <p:cNvPr id="11" name="Paso descripción 2"/>
          <p:cNvSpPr txBox="1"/>
          <p:nvPr/>
        </p:nvSpPr>
        <p:spPr>
          <a:xfrm>
            <a:off x="361188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Muestra, contexto, criterios</a:t>
            </a:r>
            <a:endParaRPr lang="en-US" sz="1600" dirty="0"/>
          </a:p>
        </p:txBody>
      </p:sp>
      <p:sp>
        <p:nvSpPr>
          <p:cNvPr id="12" name="Paso 3"/>
          <p:cNvSpPr/>
          <p:nvPr/>
        </p:nvSpPr>
        <p:spPr>
          <a:xfrm>
            <a:off x="6217920" y="2011680"/>
            <a:ext cx="2651760" cy="91440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Paso texto 3"/>
          <p:cNvSpPr txBox="1"/>
          <p:nvPr/>
        </p:nvSpPr>
        <p:spPr>
          <a:xfrm>
            <a:off x="6629400" y="2011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Instrumentos</a:t>
            </a:r>
            <a:endParaRPr lang="en-US" sz="1800" dirty="0"/>
          </a:p>
        </p:txBody>
      </p:sp>
      <p:sp>
        <p:nvSpPr>
          <p:cNvPr id="14" name="Paso descripción 3"/>
          <p:cNvSpPr txBox="1"/>
          <p:nvPr/>
        </p:nvSpPr>
        <p:spPr>
          <a:xfrm>
            <a:off x="630936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Técnicas o herramientas</a:t>
            </a:r>
            <a:endParaRPr lang="en-US" sz="1600" dirty="0"/>
          </a:p>
        </p:txBody>
      </p:sp>
      <p:sp>
        <p:nvSpPr>
          <p:cNvPr id="15" name="Paso 4"/>
          <p:cNvSpPr/>
          <p:nvPr/>
        </p:nvSpPr>
        <p:spPr>
          <a:xfrm>
            <a:off x="8915400" y="2011680"/>
            <a:ext cx="2651760" cy="914400"/>
          </a:xfrm>
          <a:prstGeom prst="chevron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Paso texto 4"/>
          <p:cNvSpPr txBox="1"/>
          <p:nvPr/>
        </p:nvSpPr>
        <p:spPr>
          <a:xfrm>
            <a:off x="9326880" y="2011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Análisis</a:t>
            </a:r>
            <a:endParaRPr lang="en-US" sz="1800" dirty="0"/>
          </a:p>
        </p:txBody>
      </p:sp>
      <p:sp>
        <p:nvSpPr>
          <p:cNvPr id="17" name="Paso descripción 4"/>
          <p:cNvSpPr txBox="1"/>
          <p:nvPr/>
        </p:nvSpPr>
        <p:spPr>
          <a:xfrm>
            <a:off x="900684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Cómo se procesaron los datos</a:t>
            </a:r>
            <a:endParaRPr lang="en-US" sz="1600" dirty="0"/>
          </a:p>
        </p:txBody>
      </p:sp>
      <p:sp>
        <p:nvSpPr>
          <p:cNvPr id="18" name="Tarjeta limitaciones"/>
          <p:cNvSpPr/>
          <p:nvPr/>
        </p:nvSpPr>
        <p:spPr>
          <a:xfrm>
            <a:off x="822960" y="4114800"/>
            <a:ext cx="10607040" cy="1463040"/>
          </a:xfrm>
          <a:prstGeom prst="roundRect">
            <a:avLst>
              <a:gd name="adj" fmla="val 7500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19" name="Texto limitaciones"/>
          <p:cNvSpPr txBox="1"/>
          <p:nvPr/>
        </p:nvSpPr>
        <p:spPr>
          <a:xfrm>
            <a:off x="1097280" y="4251960"/>
            <a:ext cx="10058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Limitaciones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Mencione con honestidad qué no alcanza a responder su estudio (muestra, tiempo, contexto, instrumentos).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Resultados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Muestre los hallazgos principales, no todos</a:t>
            </a:r>
            <a:endParaRPr lang="en-US" sz="1600" dirty="0"/>
          </a:p>
        </p:txBody>
      </p:sp>
      <p:sp>
        <p:nvSpPr>
          <p:cNvPr id="6" name="Tarjeta gráfico"/>
          <p:cNvSpPr/>
          <p:nvPr/>
        </p:nvSpPr>
        <p:spPr>
          <a:xfrm>
            <a:off x="822960" y="1920240"/>
            <a:ext cx="658368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graphicFrame>
        <p:nvGraphicFramePr>
          <p:cNvPr id="7" name="Gráfico de ejemplo" descr=""/>
          <p:cNvGraphicFramePr/>
          <p:nvPr/>
        </p:nvGraphicFramePr>
        <p:xfrm>
          <a:off x="960120" y="2011680"/>
          <a:ext cx="63093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arjeta cifra"/>
          <p:cNvSpPr/>
          <p:nvPr/>
        </p:nvSpPr>
        <p:spPr>
          <a:xfrm>
            <a:off x="7680960" y="1920240"/>
            <a:ext cx="3749040" cy="18288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Cifra destacada"/>
          <p:cNvSpPr txBox="1"/>
          <p:nvPr/>
        </p:nvSpPr>
        <p:spPr>
          <a:xfrm>
            <a:off x="7909560" y="201168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00%</a:t>
            </a:r>
            <a:endParaRPr lang="en-US" sz="54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Hallazgo principal en una frase</a:t>
            </a:r>
            <a:endParaRPr lang="en-US" sz="5400" dirty="0"/>
          </a:p>
        </p:txBody>
      </p:sp>
      <p:sp>
        <p:nvSpPr>
          <p:cNvPr id="10" name="Tarjeta hallazgos"/>
          <p:cNvSpPr/>
          <p:nvPr/>
        </p:nvSpPr>
        <p:spPr>
          <a:xfrm>
            <a:off x="7680960" y="3931920"/>
            <a:ext cx="3749040" cy="2011680"/>
          </a:xfrm>
          <a:prstGeom prst="roundRect">
            <a:avLst>
              <a:gd name="adj" fmla="val 5455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11" name="Texto hallazgos"/>
          <p:cNvSpPr txBox="1"/>
          <p:nvPr/>
        </p:nvSpPr>
        <p:spPr>
          <a:xfrm>
            <a:off x="7909560" y="4023360"/>
            <a:ext cx="32918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Otros hallazgos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Hallazgo 2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Hallazgo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Discusión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¿Qué significan los resultados?</a:t>
            </a:r>
            <a:endParaRPr lang="en-US" sz="1600" dirty="0"/>
          </a:p>
        </p:txBody>
      </p:sp>
      <p:sp>
        <p:nvSpPr>
          <p:cNvPr id="6" name="Tarjeta interpretación"/>
          <p:cNvSpPr/>
          <p:nvPr/>
        </p:nvSpPr>
        <p:spPr>
          <a:xfrm>
            <a:off x="822960" y="2011680"/>
            <a:ext cx="5212080" cy="3566160"/>
          </a:xfrm>
          <a:prstGeom prst="roundRect">
            <a:avLst>
              <a:gd name="adj" fmla="val 3077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7" name="Texto interpretación"/>
          <p:cNvSpPr txBox="1"/>
          <p:nvPr/>
        </p:nvSpPr>
        <p:spPr>
          <a:xfrm>
            <a:off x="1097280" y="219456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Interpretación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Qué explican sus resultados en relación con la pregunta inicial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Qué resultó esperable y qué no</a:t>
            </a:r>
            <a:endParaRPr lang="en-US" sz="1800" dirty="0"/>
          </a:p>
        </p:txBody>
      </p:sp>
      <p:sp>
        <p:nvSpPr>
          <p:cNvPr id="8" name="Tarjeta comparación"/>
          <p:cNvSpPr/>
          <p:nvPr/>
        </p:nvSpPr>
        <p:spPr>
          <a:xfrm>
            <a:off x="6217920" y="2011680"/>
            <a:ext cx="5212080" cy="3566160"/>
          </a:xfrm>
          <a:prstGeom prst="roundRect">
            <a:avLst>
              <a:gd name="adj" fmla="val 3077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9" name="Texto comparación"/>
          <p:cNvSpPr txBox="1"/>
          <p:nvPr/>
        </p:nvSpPr>
        <p:spPr>
          <a:xfrm>
            <a:off x="6492240" y="219456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Diálogo con la literatura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En qué coinciden o difieren de otros estudios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Aporte de su trabajo al área o al territorio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Conclusiones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Lo que su audiencia debe llevarse</a:t>
            </a:r>
            <a:endParaRPr lang="en-US" sz="1600" dirty="0"/>
          </a:p>
        </p:txBody>
      </p:sp>
      <p:sp>
        <p:nvSpPr>
          <p:cNvPr id="6" name="Tarjeta conclusión 1"/>
          <p:cNvSpPr/>
          <p:nvPr/>
        </p:nvSpPr>
        <p:spPr>
          <a:xfrm>
            <a:off x="822960" y="1965960"/>
            <a:ext cx="10607040" cy="1143000"/>
          </a:xfrm>
          <a:prstGeom prst="roundRect">
            <a:avLst>
              <a:gd name="adj" fmla="val 9600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7" name="Número 1"/>
          <p:cNvSpPr/>
          <p:nvPr/>
        </p:nvSpPr>
        <p:spPr>
          <a:xfrm>
            <a:off x="1051560" y="221284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Número texto 1"/>
          <p:cNvSpPr txBox="1"/>
          <p:nvPr/>
        </p:nvSpPr>
        <p:spPr>
          <a:xfrm>
            <a:off x="1051560" y="22128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Texto conclusión 1"/>
          <p:cNvSpPr txBox="1"/>
          <p:nvPr/>
        </p:nvSpPr>
        <p:spPr>
          <a:xfrm>
            <a:off x="1920240" y="1965960"/>
            <a:ext cx="93268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Mensaje principal: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Responde la pregunta u objetivo.</a:t>
            </a:r>
            <a:endParaRPr lang="en-US" sz="2000" dirty="0"/>
          </a:p>
        </p:txBody>
      </p:sp>
      <p:sp>
        <p:nvSpPr>
          <p:cNvPr id="10" name="Tarjeta conclusión 2"/>
          <p:cNvSpPr/>
          <p:nvPr/>
        </p:nvSpPr>
        <p:spPr>
          <a:xfrm>
            <a:off x="822960" y="3291840"/>
            <a:ext cx="10607040" cy="1143000"/>
          </a:xfrm>
          <a:prstGeom prst="roundRect">
            <a:avLst>
              <a:gd name="adj" fmla="val 9600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11" name="Número 2"/>
          <p:cNvSpPr/>
          <p:nvPr/>
        </p:nvSpPr>
        <p:spPr>
          <a:xfrm>
            <a:off x="1051560" y="353872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Número texto 2"/>
          <p:cNvSpPr txBox="1"/>
          <p:nvPr/>
        </p:nvSpPr>
        <p:spPr>
          <a:xfrm>
            <a:off x="1051560" y="353872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3" name="Texto conclusión 2"/>
          <p:cNvSpPr txBox="1"/>
          <p:nvPr/>
        </p:nvSpPr>
        <p:spPr>
          <a:xfrm>
            <a:off x="1920240" y="3291840"/>
            <a:ext cx="93268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Aporte: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Qué agrega su trabajo.</a:t>
            </a:r>
            <a:endParaRPr lang="en-US" sz="2000" dirty="0"/>
          </a:p>
        </p:txBody>
      </p:sp>
      <p:sp>
        <p:nvSpPr>
          <p:cNvPr id="14" name="Tarjeta conclusión 3"/>
          <p:cNvSpPr/>
          <p:nvPr/>
        </p:nvSpPr>
        <p:spPr>
          <a:xfrm>
            <a:off x="822960" y="4617720"/>
            <a:ext cx="10607040" cy="1143000"/>
          </a:xfrm>
          <a:prstGeom prst="roundRect">
            <a:avLst>
              <a:gd name="adj" fmla="val 9600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15" name="Número 3"/>
          <p:cNvSpPr/>
          <p:nvPr/>
        </p:nvSpPr>
        <p:spPr>
          <a:xfrm>
            <a:off x="1051560" y="4864608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Número texto 3"/>
          <p:cNvSpPr txBox="1"/>
          <p:nvPr/>
        </p:nvSpPr>
        <p:spPr>
          <a:xfrm>
            <a:off x="1051560" y="486460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o conclusión 3"/>
          <p:cNvSpPr txBox="1"/>
          <p:nvPr/>
        </p:nvSpPr>
        <p:spPr>
          <a:xfrm>
            <a:off x="1920240" y="4617720"/>
            <a:ext cx="93268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Proyección: 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Próximos pasos o recomendaciones.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Referencias bibliográficas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Máximo 5, las más relevantes</a:t>
            </a:r>
            <a:endParaRPr lang="en-US" sz="1600" dirty="0"/>
          </a:p>
        </p:txBody>
      </p:sp>
      <p:sp>
        <p:nvSpPr>
          <p:cNvPr id="6" name="Tarjeta referencias"/>
          <p:cNvSpPr/>
          <p:nvPr/>
        </p:nvSpPr>
        <p:spPr>
          <a:xfrm>
            <a:off x="822960" y="1920240"/>
            <a:ext cx="106070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Lista de referencias"/>
          <p:cNvSpPr txBox="1"/>
          <p:nvPr/>
        </p:nvSpPr>
        <p:spPr>
          <a:xfrm>
            <a:off x="1097280" y="2103120"/>
            <a:ext cx="1005840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Apellido, N. (año). Título del trabajo. Revista o editorial, volumen(número), páginas.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Apellido, N. (año). Título del trabajo. Revista o editorial, volumen(número), páginas.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Apellido, N. (año). Título del trabajo. Revista o editorial, volumen(número), páginas.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Apellido, N. (año). Título del trabajo. Revista o editorial, volumen(número), páginas.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chemeClr val="tx1"/>
                </a:solidFill>
              </a:rPr>
              <a:t>Apellido, N. (año). Título del trabajo. Revista o editorial, volumen(número), páginas.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Fuente de financiamiento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Opcional: elimine esta diapositiva si no aplica</a:t>
            </a:r>
            <a:endParaRPr lang="en-US" sz="1600" dirty="0"/>
          </a:p>
        </p:txBody>
      </p:sp>
      <p:sp>
        <p:nvSpPr>
          <p:cNvPr id="6" name="Tarjeta financiamiento"/>
          <p:cNvSpPr/>
          <p:nvPr/>
        </p:nvSpPr>
        <p:spPr>
          <a:xfrm>
            <a:off x="822960" y="2103120"/>
            <a:ext cx="10607040" cy="2377440"/>
          </a:xfrm>
          <a:prstGeom prst="roundRect">
            <a:avLst>
              <a:gd name="adj" fmla="val 4615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7" name="Texto financiamiento"/>
          <p:cNvSpPr txBox="1"/>
          <p:nvPr/>
        </p:nvSpPr>
        <p:spPr>
          <a:xfrm>
            <a:off x="1188720" y="2286000"/>
            <a:ext cx="98755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tx2"/>
                </a:solidFill>
              </a:rPr>
              <a:t>Proyecto, programa o beca</a:t>
            </a:r>
            <a:endParaRPr lang="en-US" sz="22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Nombre de la institución que financia · código del proyecto · año</a:t>
            </a:r>
            <a:endParaRPr lang="en-US" sz="2200" dirty="0"/>
          </a:p>
        </p:txBody>
      </p:sp>
      <p:sp>
        <p:nvSpPr>
          <p:cNvPr id="8" name="Nota financiamiento"/>
          <p:cNvSpPr txBox="1"/>
          <p:nvPr/>
        </p:nvSpPr>
        <p:spPr>
          <a:xfrm>
            <a:off x="822960" y="47548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7F7F7F"/>
                </a:solidFill>
              </a:rPr>
              <a:t>Si participó en el Programa Semillero de Investigación, mencione el nombre de su equipo.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3" type="title" hasCustomPrompt="1"/>
          </p:nvPr>
        </p:nvSpPr>
        <p:spPr>
          <a:xfrm>
            <a:off x="822960" y="1828800"/>
            <a:ext cx="6766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</a:rPr>
              <a:t>¡Gracias!</a:t>
            </a:r>
            <a:endParaRPr lang="en-US" sz="5400" dirty="0"/>
          </a:p>
        </p:txBody>
      </p:sp>
      <p:sp>
        <p:nvSpPr>
          <p:cNvPr id="3" name="Contacto"/>
          <p:cNvSpPr txBox="1"/>
          <p:nvPr/>
        </p:nvSpPr>
        <p:spPr>
          <a:xfrm>
            <a:off x="822960" y="3200400"/>
            <a:ext cx="6766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800" dirty="0">
                <a:solidFill>
                  <a:srgbClr val="FFFFFF"/>
                </a:solidFill>
              </a:rPr>
              <a:t>¿Preguntas o comentarios?</a:t>
            </a:r>
            <a:endParaRPr lang="en-US" sz="2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000000"/>
                </a:solidFill>
              </a:rPr>
              <a:t> </a:t>
            </a:r>
            <a:endParaRPr lang="en-US" sz="2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EFE9F4"/>
                </a:solidFill>
              </a:rPr>
              <a:t>Nombre Apellido · correo@alumnos.ulagos.cl</a:t>
            </a:r>
            <a:endParaRPr lang="en-US" sz="2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800" dirty="0">
                <a:solidFill>
                  <a:srgbClr val="EFE9F4"/>
                </a:solidFill>
              </a:rPr>
              <a:t>Carrera · Campus o sede · Universidad de Los Lagos</a:t>
            </a:r>
            <a:endParaRPr lang="en-US" sz="2800" dirty="0"/>
          </a:p>
        </p:txBody>
      </p:sp>
      <p:sp>
        <p:nvSpPr>
          <p:cNvPr id="4" name="Pie evento"/>
          <p:cNvSpPr txBox="1"/>
          <p:nvPr/>
        </p:nvSpPr>
        <p:spPr>
          <a:xfrm>
            <a:off x="822960" y="626364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FE9F4"/>
                </a:solidFill>
              </a:rPr>
              <a:t>III Congreso de Estudiantes · Academia CTCI · Investigación que conecta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cono"/>
          <p:cNvSpPr/>
          <p:nvPr/>
        </p:nvSpPr>
        <p:spPr>
          <a:xfrm>
            <a:off x="640080" y="411480"/>
            <a:ext cx="868680" cy="8686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" name="Icono image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667512"/>
            <a:ext cx="365760" cy="36576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3" type="title" hasCustomPrompt="1"/>
          </p:nvPr>
        </p:nvSpPr>
        <p:spPr>
          <a:xfrm>
            <a:off x="1783080" y="41148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563F81"/>
                </a:solidFill>
              </a:rPr>
              <a:t>Guía de uso (eliminar antes de enviar)</a:t>
            </a:r>
            <a:endParaRPr lang="en-US" sz="3400" dirty="0"/>
          </a:p>
        </p:txBody>
      </p:sp>
      <p:sp>
        <p:nvSpPr>
          <p:cNvPr id="5" name="Indicación"/>
          <p:cNvSpPr txBox="1"/>
          <p:nvPr/>
        </p:nvSpPr>
        <p:spPr>
          <a:xfrm>
            <a:off x="1783080" y="118872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Reglas del Congreso y recomendaciones para su presentación</a:t>
            </a:r>
            <a:endParaRPr lang="en-US" sz="1600" dirty="0"/>
          </a:p>
        </p:txBody>
      </p:sp>
      <p:sp>
        <p:nvSpPr>
          <p:cNvPr id="6" name="Tarjeta reglas"/>
          <p:cNvSpPr/>
          <p:nvPr/>
        </p:nvSpPr>
        <p:spPr>
          <a:xfrm>
            <a:off x="822960" y="1920240"/>
            <a:ext cx="5212080" cy="4023360"/>
          </a:xfrm>
          <a:prstGeom prst="roundRect">
            <a:avLst>
              <a:gd name="adj" fmla="val 2727"/>
            </a:avLst>
          </a:prstGeom>
          <a:solidFill>
            <a:srgbClr val="F6ECE3"/>
          </a:solidFill>
          <a:ln w="12700">
            <a:solidFill>
              <a:srgbClr val="F6ECE3"/>
            </a:solidFill>
            <a:prstDash val="solid"/>
          </a:ln>
        </p:spPr>
      </p:sp>
      <p:sp>
        <p:nvSpPr>
          <p:cNvPr id="7" name="Texto reglas"/>
          <p:cNvSpPr txBox="1"/>
          <p:nvPr/>
        </p:nvSpPr>
        <p:spPr>
          <a:xfrm>
            <a:off x="1097280" y="2103120"/>
            <a:ext cx="4663440" cy="3749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Según las bases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Duración: 10 minutos por ponencia oral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Primera diapositiva: título, logo de la Universidad y autores por orden alfabético del primer apellido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Sin límite de diapositivas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Envío: del 22 al 26 de octubre a academiactci@ulagos.cl, junto con el documento completo</a:t>
            </a:r>
            <a:endParaRPr lang="en-US" sz="1600" dirty="0"/>
          </a:p>
        </p:txBody>
      </p:sp>
      <p:sp>
        <p:nvSpPr>
          <p:cNvPr id="8" name="Tarjeta recomendaciones"/>
          <p:cNvSpPr/>
          <p:nvPr/>
        </p:nvSpPr>
        <p:spPr>
          <a:xfrm>
            <a:off x="6217920" y="1920240"/>
            <a:ext cx="5212080" cy="4023360"/>
          </a:xfrm>
          <a:prstGeom prst="roundRect">
            <a:avLst>
              <a:gd name="adj" fmla="val 2727"/>
            </a:avLst>
          </a:prstGeom>
          <a:solidFill>
            <a:srgbClr val="EFE9F4"/>
          </a:solidFill>
          <a:ln w="12700">
            <a:solidFill>
              <a:srgbClr val="EFE9F4"/>
            </a:solidFill>
            <a:prstDash val="solid"/>
          </a:ln>
        </p:spPr>
      </p:sp>
      <p:sp>
        <p:nvSpPr>
          <p:cNvPr id="9" name="Texto recomendaciones"/>
          <p:cNvSpPr txBox="1"/>
          <p:nvPr/>
        </p:nvSpPr>
        <p:spPr>
          <a:xfrm>
            <a:off x="6492240" y="2103120"/>
            <a:ext cx="4663440" cy="3749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Recomendaciones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Una idea por diapositiva y poco texto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Letra de 20 puntos o más para que se lea desde el fondo de la sala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Entre 10 y 12 diapositivas, cerca de un minuto cada una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Ensaye con cronómetro y llegue 10 minutos antes a su sala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563F81"/>
                </a:solidFill>
              </a:defRPr>
            </a:lvl1pPr>
          </a:lstStyle>
          <a:p>
            <a:pPr algn="l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greso Academia CTCI">
  <a:themeElements>
    <a:clrScheme name="Congreso Academia CTCI">
      <a:dk1>
        <a:srgbClr val="262626"/>
      </a:dk1>
      <a:lt1>
        <a:srgbClr val="FFFFFF"/>
      </a:lt1>
      <a:dk2>
        <a:srgbClr val="563F81"/>
      </a:dk2>
      <a:lt2>
        <a:srgbClr val="FBFAF7"/>
      </a:lt2>
      <a:accent1>
        <a:srgbClr val="563F81"/>
      </a:accent1>
      <a:accent2>
        <a:srgbClr val="8BADA8"/>
      </a:accent2>
      <a:accent3>
        <a:srgbClr val="E0605A"/>
      </a:accent3>
      <a:accent4>
        <a:srgbClr val="D1A93A"/>
      </a:accent4>
      <a:accent5>
        <a:srgbClr val="EFE9F4"/>
      </a:accent5>
      <a:accent6>
        <a:srgbClr val="F6ECE3"/>
      </a:accent6>
      <a:hlink>
        <a:srgbClr val="563F81"/>
      </a:hlink>
      <a:folHlink>
        <a:srgbClr val="7F7F7F"/>
      </a:folHlink>
    </a:clrScheme>
    <a:fontScheme name="Congreso Academia CTCI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presentación — III Congreso de Estudiantes para Estudiantes</dc:title>
  <dc:subject>PptxGenJS Presentation</dc:subject>
  <dc:creator>Academia CTCI · Universidad de Los Lagos</dc:creator>
  <cp:lastModifiedBy>Academia CTCI · Universidad de Los Lagos</cp:lastModifiedBy>
  <cp:revision>1</cp:revision>
  <dcterms:created xsi:type="dcterms:W3CDTF">2026-10-14T18:57:35Z</dcterms:created>
  <dcterms:modified xsi:type="dcterms:W3CDTF">2026-10-14T18:57:35Z</dcterms:modified>
</cp:coreProperties>
</file>